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256" r:id="rId2"/>
    <p:sldId id="325" r:id="rId3"/>
    <p:sldId id="257" r:id="rId4"/>
    <p:sldId id="307" r:id="rId5"/>
    <p:sldId id="318" r:id="rId6"/>
    <p:sldId id="319" r:id="rId7"/>
    <p:sldId id="260" r:id="rId8"/>
    <p:sldId id="295" r:id="rId9"/>
    <p:sldId id="296" r:id="rId10"/>
    <p:sldId id="304" r:id="rId11"/>
    <p:sldId id="288" r:id="rId12"/>
    <p:sldId id="265" r:id="rId13"/>
    <p:sldId id="320" r:id="rId14"/>
    <p:sldId id="283" r:id="rId15"/>
    <p:sldId id="258" r:id="rId16"/>
    <p:sldId id="306" r:id="rId17"/>
    <p:sldId id="294" r:id="rId18"/>
    <p:sldId id="323" r:id="rId19"/>
    <p:sldId id="289" r:id="rId20"/>
    <p:sldId id="290" r:id="rId21"/>
    <p:sldId id="284" r:id="rId22"/>
    <p:sldId id="297" r:id="rId23"/>
    <p:sldId id="272" r:id="rId24"/>
    <p:sldId id="271" r:id="rId25"/>
    <p:sldId id="273" r:id="rId26"/>
    <p:sldId id="285" r:id="rId27"/>
    <p:sldId id="317" r:id="rId28"/>
    <p:sldId id="274" r:id="rId29"/>
    <p:sldId id="262" r:id="rId30"/>
    <p:sldId id="291" r:id="rId31"/>
    <p:sldId id="259" r:id="rId32"/>
    <p:sldId id="261" r:id="rId33"/>
    <p:sldId id="263" r:id="rId34"/>
    <p:sldId id="264" r:id="rId35"/>
    <p:sldId id="305" r:id="rId36"/>
    <p:sldId id="322" r:id="rId37"/>
    <p:sldId id="286" r:id="rId38"/>
    <p:sldId id="266" r:id="rId39"/>
    <p:sldId id="308" r:id="rId40"/>
    <p:sldId id="309" r:id="rId41"/>
    <p:sldId id="310" r:id="rId42"/>
    <p:sldId id="312" r:id="rId43"/>
    <p:sldId id="311" r:id="rId44"/>
    <p:sldId id="313" r:id="rId45"/>
    <p:sldId id="314" r:id="rId46"/>
    <p:sldId id="315" r:id="rId47"/>
    <p:sldId id="316" r:id="rId48"/>
    <p:sldId id="287" r:id="rId49"/>
    <p:sldId id="277" r:id="rId50"/>
    <p:sldId id="280" r:id="rId51"/>
    <p:sldId id="278" r:id="rId52"/>
    <p:sldId id="292" r:id="rId53"/>
    <p:sldId id="324" r:id="rId5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70" autoAdjust="0"/>
    <p:restoredTop sz="83878"/>
  </p:normalViewPr>
  <p:slideViewPr>
    <p:cSldViewPr snapToGrid="0" snapToObjects="1">
      <p:cViewPr varScale="1">
        <p:scale>
          <a:sx n="63" d="100"/>
          <a:sy n="63" d="100"/>
        </p:scale>
        <p:origin x="174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CE9EE-8D76-4ABF-B157-71B6E1555D24}" type="datetimeFigureOut">
              <a:rPr lang="en-GB" smtClean="0"/>
              <a:t>03/06/2018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89F8-C239-41DC-B211-220F4F68ED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7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shows a </a:t>
            </a:r>
            <a:r>
              <a:rPr lang="en-US" dirty="0" err="1"/>
              <a:t>mashup</a:t>
            </a:r>
            <a:r>
              <a:rPr lang="en-US" dirty="0"/>
              <a:t> game taking</a:t>
            </a:r>
            <a:r>
              <a:rPr lang="en-US" baseline="0" dirty="0"/>
              <a:t> Asteroids ships physics and rock-shooting, combined with snake or </a:t>
            </a:r>
            <a:r>
              <a:rPr lang="en-US" baseline="0" dirty="0" err="1"/>
              <a:t>Tron</a:t>
            </a:r>
            <a:r>
              <a:rPr lang="en-US" baseline="0" dirty="0"/>
              <a:t> style trail, and 2-player battle mode.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07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MCTS build asymmetric trees – balancing</a:t>
            </a:r>
            <a:r>
              <a:rPr lang="en-US" baseline="0" dirty="0"/>
              <a:t> exploration and exploitation.  Interestingly the exploration constant is often set to zero, with other heuristic terms being used to force exploration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58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makes the point about the</a:t>
            </a:r>
            <a:r>
              <a:rPr lang="en-US" baseline="0" dirty="0"/>
              <a:t> number of game ticks needed in order to optimise a game.  </a:t>
            </a:r>
            <a:r>
              <a:rPr lang="en-US" baseline="0"/>
              <a:t>How many are needed?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387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we’re looking at the most</a:t>
            </a:r>
            <a:r>
              <a:rPr lang="en-US" baseline="0" dirty="0"/>
              <a:t> common form of the algorithm with a discrete action space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5EC202-7BC4-4F64-9DCE-0D899D589C0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8579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many classic arcade games: interesting opportunities to breathe new life into them!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2D156-B7AF-42B7-86AE-266AA61110D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2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13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1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8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3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0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0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8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4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6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F7F7-D708-4C45-A30D-CC2D049B444D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00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EssexUniversityMCTS/gvgai/wiki/VGDL-Languag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game.engineering.nyu.edu/projects/exploring-game-space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jialin/spaceBattleGam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CE810 / IGGI Game Design Part II</a:t>
            </a:r>
            <a:br>
              <a:rPr lang="en-US" dirty="0"/>
            </a:br>
            <a:r>
              <a:rPr lang="en-US" dirty="0"/>
              <a:t>AI Informed Game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Simon Lucas, Diego Perez </a:t>
            </a:r>
          </a:p>
          <a:p>
            <a:r>
              <a:rPr lang="en-US" dirty="0"/>
              <a:t>and Jialin Liu</a:t>
            </a:r>
          </a:p>
        </p:txBody>
      </p:sp>
    </p:spTree>
    <p:extLst>
      <p:ext uri="{BB962C8B-B14F-4D97-AF65-F5344CB8AC3E}">
        <p14:creationId xmlns:p14="http://schemas.microsoft.com/office/powerpoint/2010/main" val="1406222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AI Bots for Play-Testing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Two challenges with the AI bots:</a:t>
            </a:r>
          </a:p>
          <a:p>
            <a:r>
              <a:rPr lang="en-GB" dirty="0"/>
              <a:t>Providing bots which are smart enough (remember it’s easy to make a smart bot behave stupidly)</a:t>
            </a:r>
          </a:p>
          <a:p>
            <a:pPr lvl="1"/>
            <a:r>
              <a:rPr lang="en-GB" dirty="0"/>
              <a:t>General Video Game AI (GVGAI) has already made good progress with this</a:t>
            </a:r>
          </a:p>
          <a:p>
            <a:pPr lvl="2"/>
            <a:r>
              <a:rPr lang="en-GB" dirty="0"/>
              <a:t>But plenty more is possible</a:t>
            </a:r>
          </a:p>
          <a:p>
            <a:r>
              <a:rPr lang="en-GB" dirty="0"/>
              <a:t>Interpreting the experience the bots have in a meaningful way.</a:t>
            </a:r>
          </a:p>
          <a:p>
            <a:pPr lvl="1"/>
            <a:r>
              <a:rPr lang="en-GB" dirty="0"/>
              <a:t>Hard in general, but some notable successes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3087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4502"/>
          </a:xfrm>
        </p:spPr>
        <p:txBody>
          <a:bodyPr>
            <a:noAutofit/>
          </a:bodyPr>
          <a:lstStyle/>
          <a:p>
            <a:r>
              <a:rPr lang="en-GB" sz="2400" dirty="0"/>
              <a:t>We’ll run it a bit like a </a:t>
            </a:r>
            <a:br>
              <a:rPr lang="en-GB" sz="2400" dirty="0"/>
            </a:br>
            <a:r>
              <a:rPr lang="en-GB" sz="2400" dirty="0" err="1"/>
              <a:t>Dagstuhl</a:t>
            </a:r>
            <a:r>
              <a:rPr lang="en-GB" sz="2400" dirty="0"/>
              <a:t> Seminar – Interesting challenges solved in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046" y="1417638"/>
            <a:ext cx="6772116" cy="507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4933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Can we find a sweet-spot search space between numerical parameter tuning and VGDL?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162" y="1417638"/>
            <a:ext cx="5393990" cy="518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06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VGDL Example with Level Design</a:t>
            </a:r>
            <a:br>
              <a:rPr lang="en-GB" dirty="0"/>
            </a:br>
            <a:r>
              <a:rPr lang="en-GB" sz="2200" dirty="0">
                <a:hlinkClick r:id="rId2"/>
              </a:rPr>
              <a:t>https://github.com/EssexUniversityMCTS/gvgai/wiki/VGDL-Language</a:t>
            </a:r>
            <a:r>
              <a:rPr lang="en-GB" sz="2200" dirty="0"/>
              <a:t>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88" y="1720786"/>
            <a:ext cx="5174494" cy="42847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1082" y="2576497"/>
            <a:ext cx="2976930" cy="257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756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05225"/>
          </a:xfrm>
        </p:spPr>
        <p:txBody>
          <a:bodyPr/>
          <a:lstStyle/>
          <a:p>
            <a:r>
              <a:rPr lang="en-GB" dirty="0"/>
              <a:t>Deliverables / Assessments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3503"/>
            <a:ext cx="8229600" cy="5076201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Progress test (multi-choice test in 2</a:t>
            </a:r>
            <a:r>
              <a:rPr lang="en-GB" baseline="30000" dirty="0"/>
              <a:t>nd</a:t>
            </a:r>
            <a:r>
              <a:rPr lang="en-GB" dirty="0"/>
              <a:t> week of course)</a:t>
            </a:r>
          </a:p>
          <a:p>
            <a:r>
              <a:rPr lang="en-GB" dirty="0"/>
              <a:t>Report in the form of a short draft conference paper.  The paper should include or be accompanied by a brief statement of the contribution of each author.</a:t>
            </a:r>
          </a:p>
          <a:p>
            <a:r>
              <a:rPr lang="en-GB" dirty="0"/>
              <a:t>Peer-review comments on the paper (peer review is by course participants)</a:t>
            </a:r>
          </a:p>
          <a:p>
            <a:r>
              <a:rPr lang="en-GB" dirty="0"/>
              <a:t>Code for two versions of a game (typically drawn from a game design space)</a:t>
            </a:r>
          </a:p>
          <a:p>
            <a:r>
              <a:rPr lang="en-GB" dirty="0"/>
              <a:t>A video showing the games in action</a:t>
            </a:r>
          </a:p>
          <a:p>
            <a:r>
              <a:rPr lang="en-GB" dirty="0"/>
              <a:t>Results of user trials</a:t>
            </a:r>
          </a:p>
          <a:p>
            <a:r>
              <a:rPr lang="en-GB" dirty="0"/>
              <a:t>Data (game logs </a:t>
            </a:r>
            <a:r>
              <a:rPr lang="en-GB" dirty="0" err="1"/>
              <a:t>etc</a:t>
            </a:r>
            <a:r>
              <a:rPr lang="en-GB" dirty="0"/>
              <a:t>) underlying the results in the paper</a:t>
            </a:r>
          </a:p>
          <a:p>
            <a:r>
              <a:rPr lang="en-GB" dirty="0"/>
              <a:t>We encourage groups to revise their papers after the peer feedback and submit to a relevant conference or workshop</a:t>
            </a:r>
          </a:p>
        </p:txBody>
      </p:sp>
    </p:spTree>
    <p:extLst>
      <p:ext uri="{BB962C8B-B14F-4D97-AF65-F5344CB8AC3E}">
        <p14:creationId xmlns:p14="http://schemas.microsoft.com/office/powerpoint/2010/main" val="3392277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Agent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Simulation-based (require a forward model, preferably a fast one!)</a:t>
            </a:r>
          </a:p>
          <a:p>
            <a:pPr lvl="1"/>
            <a:r>
              <a:rPr lang="en-US" dirty="0"/>
              <a:t>Flat Monte Carlo (MC)</a:t>
            </a:r>
          </a:p>
          <a:p>
            <a:pPr lvl="1"/>
            <a:r>
              <a:rPr lang="en-US" dirty="0"/>
              <a:t>Monte Carlo Tree Search (MCTS)</a:t>
            </a:r>
          </a:p>
          <a:p>
            <a:pPr lvl="1"/>
            <a:r>
              <a:rPr lang="en-US" dirty="0"/>
              <a:t>Rolling Horizon Evolutionary Algorithms</a:t>
            </a:r>
          </a:p>
          <a:p>
            <a:r>
              <a:rPr lang="en-US" dirty="0"/>
              <a:t>Reactive (no forward model, or limited forward model)</a:t>
            </a:r>
          </a:p>
          <a:p>
            <a:pPr lvl="1"/>
            <a:r>
              <a:rPr lang="en-US" dirty="0"/>
              <a:t>Neural nets and other function approximators</a:t>
            </a:r>
          </a:p>
          <a:p>
            <a:pPr lvl="1"/>
            <a:r>
              <a:rPr lang="en-US" dirty="0"/>
              <a:t>Table-based</a:t>
            </a:r>
          </a:p>
          <a:p>
            <a:pPr lvl="1"/>
            <a:r>
              <a:rPr lang="en-US" dirty="0"/>
              <a:t>Trained through Evolution or Temporal Difference Learning</a:t>
            </a:r>
          </a:p>
          <a:p>
            <a:r>
              <a:rPr lang="en-US" dirty="0"/>
              <a:t>These methods can also be very effectively hybridised for best performance</a:t>
            </a:r>
          </a:p>
        </p:txBody>
      </p:sp>
    </p:spTree>
    <p:extLst>
      <p:ext uri="{BB962C8B-B14F-4D97-AF65-F5344CB8AC3E}">
        <p14:creationId xmlns:p14="http://schemas.microsoft.com/office/powerpoint/2010/main" val="1366795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 Taste of Things to Come (MCTS)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07" y="1268759"/>
            <a:ext cx="8208912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2307" y="2615705"/>
            <a:ext cx="4961466" cy="1938992"/>
          </a:xfrm>
          <a:prstGeom prst="rect">
            <a:avLst/>
          </a:prstGeom>
          <a:solidFill>
            <a:srgbClr val="FFFF00"/>
          </a:solidFill>
          <a:ln w="76200" cmpd="sng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Aims to balance exploration and exploitation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In video games the limited roll-out budget is a challenge, but not the only one!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 descr="Screen Shot 2015-07-20 at 12.27.3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07" y="5011068"/>
            <a:ext cx="4978400" cy="1435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026" y="1268759"/>
            <a:ext cx="2273300" cy="1511300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3" idx="2"/>
          </p:cNvCxnSpPr>
          <p:nvPr/>
        </p:nvCxnSpPr>
        <p:spPr>
          <a:xfrm flipH="1">
            <a:off x="6880485" y="2780059"/>
            <a:ext cx="859191" cy="161205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3" idx="1"/>
          </p:cNvCxnSpPr>
          <p:nvPr/>
        </p:nvCxnSpPr>
        <p:spPr>
          <a:xfrm flipH="1">
            <a:off x="4092315" y="2024409"/>
            <a:ext cx="2510711" cy="17914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637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Simulation-based </a:t>
            </a:r>
            <a:br>
              <a:rPr lang="en-GB" dirty="0"/>
            </a:br>
            <a:r>
              <a:rPr lang="en-GB" dirty="0"/>
              <a:t>versus Learning Based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Simulation-based AI:</a:t>
            </a:r>
          </a:p>
          <a:p>
            <a:pPr lvl="1"/>
            <a:r>
              <a:rPr lang="en-GB" dirty="0"/>
              <a:t>Intelligence emerges by running lots of simulations</a:t>
            </a:r>
          </a:p>
          <a:p>
            <a:pPr lvl="1"/>
            <a:r>
              <a:rPr lang="en-GB" dirty="0"/>
              <a:t>Can work with NO prior training</a:t>
            </a:r>
          </a:p>
          <a:p>
            <a:pPr lvl="1"/>
            <a:r>
              <a:rPr lang="en-GB" dirty="0"/>
              <a:t>Though training can be used to improve performance</a:t>
            </a:r>
          </a:p>
          <a:p>
            <a:pPr lvl="1"/>
            <a:r>
              <a:rPr lang="en-GB" dirty="0"/>
              <a:t>Instant intelligence, but can be CPU hungry</a:t>
            </a:r>
          </a:p>
          <a:p>
            <a:r>
              <a:rPr lang="en-GB" dirty="0"/>
              <a:t>Learning-based AI</a:t>
            </a:r>
          </a:p>
          <a:p>
            <a:pPr lvl="1"/>
            <a:r>
              <a:rPr lang="en-GB" dirty="0"/>
              <a:t>May much faster than simulation-based AI once trained</a:t>
            </a:r>
          </a:p>
          <a:p>
            <a:pPr lvl="1"/>
            <a:r>
              <a:rPr lang="en-GB" dirty="0"/>
              <a:t>BUT: may take a LONG time to train (hours, days or even longer)</a:t>
            </a:r>
          </a:p>
        </p:txBody>
      </p:sp>
    </p:spTree>
    <p:extLst>
      <p:ext uri="{BB962C8B-B14F-4D97-AF65-F5344CB8AC3E}">
        <p14:creationId xmlns:p14="http://schemas.microsoft.com/office/powerpoint/2010/main" val="1523341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If 10,000 hours is the answer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was the question?</a:t>
            </a:r>
          </a:p>
        </p:txBody>
      </p:sp>
    </p:spTree>
    <p:extLst>
      <p:ext uri="{BB962C8B-B14F-4D97-AF65-F5344CB8AC3E}">
        <p14:creationId xmlns:p14="http://schemas.microsoft.com/office/powerpoint/2010/main" val="218619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Adaptive Game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0142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Instant high quality opponents and / or collaborators</a:t>
            </a:r>
          </a:p>
          <a:p>
            <a:pPr lvl="1"/>
            <a:r>
              <a:rPr lang="en-GB" dirty="0"/>
              <a:t>No programming of the agent needed – just ensure that the game implements a standard interface</a:t>
            </a:r>
          </a:p>
          <a:p>
            <a:pPr lvl="1"/>
            <a:r>
              <a:rPr lang="en-GB" dirty="0"/>
              <a:t>Can train them to be more human-like (e.g. </a:t>
            </a:r>
            <a:r>
              <a:rPr lang="en-GB" dirty="0" err="1"/>
              <a:t>Runarsson</a:t>
            </a:r>
            <a:r>
              <a:rPr lang="en-GB" dirty="0"/>
              <a:t> and Lucas, Devlin et al, 2k Bot Prize (unreal tournament)</a:t>
            </a:r>
          </a:p>
          <a:p>
            <a:r>
              <a:rPr lang="en-GB" dirty="0"/>
              <a:t>Automated play testing of games</a:t>
            </a:r>
          </a:p>
          <a:p>
            <a:pPr lvl="1"/>
            <a:r>
              <a:rPr lang="en-GB" dirty="0"/>
              <a:t>Can invent new games easily!</a:t>
            </a:r>
          </a:p>
          <a:p>
            <a:pPr lvl="1"/>
            <a:r>
              <a:rPr lang="en-GB" dirty="0"/>
              <a:t>Picking the good ones is the trickier part…</a:t>
            </a:r>
          </a:p>
          <a:p>
            <a:r>
              <a:rPr lang="en-GB" dirty="0"/>
              <a:t>Adaptive AI can help</a:t>
            </a:r>
          </a:p>
          <a:p>
            <a:pPr lvl="1"/>
            <a:r>
              <a:rPr lang="en-GB" dirty="0"/>
              <a:t>Measure drama</a:t>
            </a:r>
          </a:p>
          <a:p>
            <a:pPr lvl="1"/>
            <a:r>
              <a:rPr lang="en-GB" dirty="0"/>
              <a:t>Measure skill</a:t>
            </a:r>
          </a:p>
          <a:p>
            <a:pPr lvl="1"/>
            <a:r>
              <a:rPr lang="en-GB" dirty="0"/>
              <a:t>Can “good” players beat random players</a:t>
            </a:r>
          </a:p>
          <a:p>
            <a:pPr lvl="1"/>
            <a:r>
              <a:rPr lang="en-GB" dirty="0"/>
              <a:t>What is span of Elo ratings?</a:t>
            </a:r>
          </a:p>
          <a:p>
            <a:pPr lvl="2"/>
            <a:r>
              <a:rPr lang="en-GB" dirty="0"/>
              <a:t>A large span is evidence that the game has skill depth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788" y="3283916"/>
            <a:ext cx="2433728" cy="136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88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FDE0D-DEC3-4344-B436-42E1F9301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2A69E-A23F-8349-AA27-2F11CF213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 in Rolling Horizon Slide</a:t>
            </a:r>
          </a:p>
          <a:p>
            <a:r>
              <a:rPr lang="en-GB" dirty="0"/>
              <a:t>Add in mention of Actuators</a:t>
            </a:r>
          </a:p>
          <a:p>
            <a:r>
              <a:rPr lang="en-GB"/>
              <a:t>Mention NTBEA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7593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1832"/>
            <a:ext cx="8229600" cy="853616"/>
          </a:xfrm>
        </p:spPr>
        <p:txBody>
          <a:bodyPr>
            <a:normAutofit fontScale="90000"/>
          </a:bodyPr>
          <a:lstStyle/>
          <a:p>
            <a:r>
              <a:rPr lang="en-GB" dirty="0"/>
              <a:t>Should good games have a large span of game agent rankings?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417638"/>
            <a:ext cx="7810500" cy="524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866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8127"/>
            <a:ext cx="8229600" cy="1143000"/>
          </a:xfrm>
        </p:spPr>
        <p:txBody>
          <a:bodyPr>
            <a:noAutofit/>
          </a:bodyPr>
          <a:lstStyle/>
          <a:p>
            <a:r>
              <a:rPr lang="en-GB" sz="3200" dirty="0"/>
              <a:t>Making your game amenable to </a:t>
            </a:r>
            <a:br>
              <a:rPr lang="en-GB" sz="3200" dirty="0"/>
            </a:br>
            <a:r>
              <a:rPr lang="en-GB" sz="3200" dirty="0"/>
              <a:t>simulation-based AI:</a:t>
            </a:r>
            <a:br>
              <a:rPr lang="en-GB" sz="3200" dirty="0"/>
            </a:br>
            <a:r>
              <a:rPr lang="en-GB" sz="3200" dirty="0"/>
              <a:t>Implement  </a:t>
            </a:r>
            <a:r>
              <a:rPr lang="en-GB" sz="3200" b="1" dirty="0">
                <a:latin typeface="Courier New" pitchFamily="49" charset="0"/>
                <a:cs typeface="Courier New" pitchFamily="49" charset="0"/>
              </a:rPr>
              <a:t>State</a:t>
            </a:r>
            <a:r>
              <a:rPr lang="en-GB" sz="3200" dirty="0"/>
              <a:t> interface</a:t>
            </a:r>
            <a:br>
              <a:rPr lang="en-GB" sz="3200" dirty="0"/>
            </a:br>
            <a:r>
              <a:rPr lang="en-GB" sz="1800" dirty="0"/>
              <a:t>(details may vary a bit – this shows the main idea; method names may change</a:t>
            </a:r>
            <a:br>
              <a:rPr lang="en-GB" sz="1800" dirty="0"/>
            </a:br>
            <a:r>
              <a:rPr lang="en-GB" sz="1800" dirty="0"/>
              <a:t>e.g. </a:t>
            </a:r>
            <a:r>
              <a:rPr lang="en-GB" sz="1800" b="1" dirty="0"/>
              <a:t>next</a:t>
            </a:r>
            <a:r>
              <a:rPr lang="en-GB" sz="1800" dirty="0"/>
              <a:t> is sometimes called </a:t>
            </a:r>
            <a:r>
              <a:rPr lang="en-GB" sz="1800" b="1" dirty="0"/>
              <a:t>advance </a:t>
            </a:r>
            <a:r>
              <a:rPr lang="en-GB" sz="1800" dirty="0"/>
              <a:t>or </a:t>
            </a:r>
            <a:r>
              <a:rPr lang="en-GB" sz="1800" b="1" dirty="0"/>
              <a:t>update</a:t>
            </a:r>
            <a:r>
              <a:rPr lang="en-GB" sz="1800" dirty="0"/>
              <a:t>)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1248"/>
            <a:ext cx="8229600" cy="464915"/>
          </a:xfrm>
        </p:spPr>
        <p:txBody>
          <a:bodyPr>
            <a:normAutofit fontScale="92500" lnSpcReduction="20000"/>
          </a:bodyPr>
          <a:lstStyle/>
          <a:p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2168473"/>
            <a:ext cx="8470897" cy="447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8268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Evaluating Games using AI 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More of this will be covered in the Player Experience Modelling slides</a:t>
            </a:r>
          </a:p>
          <a:p>
            <a:r>
              <a:rPr lang="en-GB" dirty="0"/>
              <a:t>But note that many aspects of a game can be measured using bots</a:t>
            </a:r>
          </a:p>
          <a:p>
            <a:r>
              <a:rPr lang="en-GB" dirty="0"/>
              <a:t>For many of these it is not necessary that a bot mimics a human player</a:t>
            </a:r>
          </a:p>
          <a:p>
            <a:pPr lvl="1"/>
            <a:r>
              <a:rPr lang="en-GB" dirty="0"/>
              <a:t>Though that would be ideal!</a:t>
            </a:r>
          </a:p>
          <a:p>
            <a:pPr lvl="1"/>
            <a:r>
              <a:rPr lang="en-GB" dirty="0"/>
              <a:t>And keep in mind there is enormous variation in the set of human players</a:t>
            </a:r>
          </a:p>
          <a:p>
            <a:pPr lvl="1"/>
            <a:r>
              <a:rPr lang="en-GB" dirty="0"/>
              <a:t>So what it means to be “human-like” is not precisely defined</a:t>
            </a:r>
          </a:p>
        </p:txBody>
      </p:sp>
    </p:spTree>
    <p:extLst>
      <p:ext uri="{BB962C8B-B14F-4D97-AF65-F5344CB8AC3E}">
        <p14:creationId xmlns:p14="http://schemas.microsoft.com/office/powerpoint/2010/main" val="31186148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One-Touch Casual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72149" cy="4525963"/>
          </a:xfrm>
        </p:spPr>
        <p:txBody>
          <a:bodyPr/>
          <a:lstStyle/>
          <a:p>
            <a:r>
              <a:rPr lang="en-US" dirty="0"/>
              <a:t>Flappy Bird Phenomenon</a:t>
            </a:r>
          </a:p>
          <a:p>
            <a:r>
              <a:rPr lang="en-US" dirty="0"/>
              <a:t>Since then some good one-touch games</a:t>
            </a:r>
          </a:p>
          <a:p>
            <a:r>
              <a:rPr lang="en-US" dirty="0"/>
              <a:t>Retry, </a:t>
            </a:r>
            <a:r>
              <a:rPr lang="en-US" dirty="0" err="1"/>
              <a:t>Mr</a:t>
            </a:r>
            <a:r>
              <a:rPr lang="en-US" dirty="0"/>
              <a:t> Jump, Swing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5" y="1600199"/>
            <a:ext cx="2807441" cy="498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530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Mr</a:t>
            </a:r>
            <a:r>
              <a:rPr lang="en-US" dirty="0"/>
              <a:t> Jump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1127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0805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Plenty of “inspiration” out there…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6792"/>
            <a:ext cx="3465385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314" y="1916832"/>
            <a:ext cx="4147661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3995936" y="3212976"/>
            <a:ext cx="72008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4207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Breakout -&gt; </a:t>
            </a:r>
            <a:r>
              <a:rPr lang="en-GB" dirty="0" err="1"/>
              <a:t>Ballz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0761" y="1600200"/>
            <a:ext cx="3396039" cy="45347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50" y="2144587"/>
            <a:ext cx="4041789" cy="3031342"/>
          </a:xfrm>
          <a:prstGeom prst="rect">
            <a:avLst/>
          </a:prstGeom>
        </p:spPr>
      </p:pic>
      <p:sp>
        <p:nvSpPr>
          <p:cNvPr id="6" name="Arrow: Right 5"/>
          <p:cNvSpPr/>
          <p:nvPr/>
        </p:nvSpPr>
        <p:spPr>
          <a:xfrm>
            <a:off x="4457168" y="3465523"/>
            <a:ext cx="642206" cy="7953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4692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great opportunities for mining  variations in existing games</a:t>
            </a:r>
          </a:p>
          <a:p>
            <a:r>
              <a:rPr lang="en-US" dirty="0"/>
              <a:t>Or tuning the hell out of a game to ensure it plays as well as possible</a:t>
            </a:r>
          </a:p>
        </p:txBody>
      </p:sp>
    </p:spTree>
    <p:extLst>
      <p:ext uri="{BB962C8B-B14F-4D97-AF65-F5344CB8AC3E}">
        <p14:creationId xmlns:p14="http://schemas.microsoft.com/office/powerpoint/2010/main" val="33069056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Ambitious Searchable Design Spaces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Togelius and </a:t>
            </a:r>
            <a:r>
              <a:rPr lang="en-GB" dirty="0" err="1"/>
              <a:t>Schmidhuber</a:t>
            </a:r>
            <a:r>
              <a:rPr lang="en-GB" dirty="0"/>
              <a:t> (CIG 2008)</a:t>
            </a:r>
          </a:p>
          <a:p>
            <a:r>
              <a:rPr lang="en-GB" dirty="0"/>
              <a:t>Cook and Colton (CIG 2011, …)</a:t>
            </a:r>
          </a:p>
          <a:p>
            <a:r>
              <a:rPr lang="en-GB" dirty="0"/>
              <a:t>The above were ambitious in the open-ended nature of the rules – but the games had limited variations in the physics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Even more open-ended: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Video Game Description Language</a:t>
            </a:r>
          </a:p>
          <a:p>
            <a:pPr lvl="1"/>
            <a:r>
              <a:rPr lang="en-GB" dirty="0" err="1"/>
              <a:t>Ebner</a:t>
            </a:r>
            <a:r>
              <a:rPr lang="en-GB" dirty="0"/>
              <a:t> at al Dagstuhl 2012, Schaul CIG 2013)</a:t>
            </a:r>
          </a:p>
          <a:p>
            <a:r>
              <a:rPr lang="en-GB" dirty="0"/>
              <a:t>All interesting work</a:t>
            </a:r>
          </a:p>
          <a:p>
            <a:r>
              <a:rPr lang="en-GB" dirty="0"/>
              <a:t>Difficult to auto-generate good quality human-playable games</a:t>
            </a:r>
          </a:p>
        </p:txBody>
      </p:sp>
    </p:spTree>
    <p:extLst>
      <p:ext uri="{BB962C8B-B14F-4D97-AF65-F5344CB8AC3E}">
        <p14:creationId xmlns:p14="http://schemas.microsoft.com/office/powerpoint/2010/main" val="3766868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Informed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1546"/>
            <a:ext cx="8229600" cy="5103628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How can AI be used to make better games?</a:t>
            </a:r>
          </a:p>
          <a:p>
            <a:r>
              <a:rPr lang="en-GB" dirty="0"/>
              <a:t>What does better mean?</a:t>
            </a:r>
          </a:p>
          <a:p>
            <a:r>
              <a:rPr lang="en-GB" dirty="0"/>
              <a:t>Set design objectives in terms of player experience</a:t>
            </a:r>
          </a:p>
          <a:p>
            <a:r>
              <a:rPr lang="en-GB" dirty="0"/>
              <a:t>Then try to meet them</a:t>
            </a:r>
          </a:p>
          <a:p>
            <a:pPr lvl="1"/>
            <a:r>
              <a:rPr lang="en-GB" dirty="0"/>
              <a:t>Measure experience of a range of AI bots</a:t>
            </a:r>
          </a:p>
          <a:p>
            <a:pPr lvl="1"/>
            <a:r>
              <a:rPr lang="en-GB" dirty="0"/>
              <a:t>What aspects of bot experience predict human experience?</a:t>
            </a:r>
          </a:p>
          <a:p>
            <a:pPr lvl="1"/>
            <a:r>
              <a:rPr lang="en-GB" dirty="0"/>
              <a:t>Also run user trials</a:t>
            </a:r>
          </a:p>
          <a:p>
            <a:r>
              <a:rPr lang="en-GB" dirty="0"/>
              <a:t>The course will be taught with a mixture of lectures, labs (including game AI competitions), group work and seminars (see schedule)</a:t>
            </a:r>
          </a:p>
          <a:p>
            <a:r>
              <a:rPr lang="en-GB" dirty="0"/>
              <a:t>Prepare for some challenging / interesting ideas!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4200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Togelius and </a:t>
            </a:r>
            <a:r>
              <a:rPr lang="en-GB" dirty="0" err="1"/>
              <a:t>Schmidhuber</a:t>
            </a:r>
            <a:endParaRPr lang="en-GB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756" y="1417638"/>
            <a:ext cx="5019675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7199" y="1417638"/>
            <a:ext cx="342155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Three items:</a:t>
            </a:r>
          </a:p>
          <a:p>
            <a:r>
              <a:rPr lang="en-GB" dirty="0"/>
              <a:t>* Set of numerical parameters</a:t>
            </a:r>
          </a:p>
          <a:p>
            <a:r>
              <a:rPr lang="en-GB" dirty="0"/>
              <a:t>* Table of collision effects</a:t>
            </a:r>
          </a:p>
          <a:p>
            <a:r>
              <a:rPr lang="en-GB" dirty="0"/>
              <a:t>* Table of collision scores</a:t>
            </a:r>
          </a:p>
          <a:p>
            <a:endParaRPr lang="en-GB" dirty="0"/>
          </a:p>
          <a:p>
            <a:r>
              <a:rPr lang="en-GB" dirty="0"/>
              <a:t>Evaluation was complex: how well could agents learn to play a game?</a:t>
            </a:r>
          </a:p>
          <a:p>
            <a:endParaRPr lang="en-GB" dirty="0"/>
          </a:p>
          <a:p>
            <a:r>
              <a:rPr lang="en-GB" dirty="0"/>
              <a:t>Inspiring work, but results were restricted by the cost of each fitness evaluation, and the learning ability of the algorithms</a:t>
            </a:r>
          </a:p>
          <a:p>
            <a:endParaRPr lang="en-GB" dirty="0"/>
          </a:p>
          <a:p>
            <a:r>
              <a:rPr lang="en-GB" dirty="0"/>
              <a:t>Current approach would more likely be MCTS-based</a:t>
            </a:r>
          </a:p>
        </p:txBody>
      </p:sp>
    </p:spTree>
    <p:extLst>
      <p:ext uri="{BB962C8B-B14F-4D97-AF65-F5344CB8AC3E}">
        <p14:creationId xmlns:p14="http://schemas.microsoft.com/office/powerpoint/2010/main" val="25045238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Devil is in the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3236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big picture is important as well, BUT:</a:t>
            </a:r>
          </a:p>
          <a:p>
            <a:r>
              <a:rPr lang="en-US" dirty="0"/>
              <a:t>Tuning the details has a </a:t>
            </a:r>
            <a:r>
              <a:rPr lang="en-US" b="1" dirty="0"/>
              <a:t>massive</a:t>
            </a:r>
            <a:r>
              <a:rPr lang="en-US" dirty="0"/>
              <a:t> effect on playability of a game</a:t>
            </a:r>
          </a:p>
          <a:p>
            <a:r>
              <a:rPr lang="en-US" dirty="0"/>
              <a:t>We can separate out the identifying and setting of the detailed parameters</a:t>
            </a:r>
          </a:p>
          <a:p>
            <a:r>
              <a:rPr lang="en-US" dirty="0"/>
              <a:t>From measuring the effects of particular combinations of settings</a:t>
            </a:r>
          </a:p>
          <a:p>
            <a:r>
              <a:rPr lang="en-US" dirty="0"/>
              <a:t>The details can be hand tuned or automatically tuned</a:t>
            </a:r>
          </a:p>
          <a:p>
            <a:r>
              <a:rPr lang="en-US" dirty="0"/>
              <a:t>How can we measure the quality of a game?</a:t>
            </a:r>
          </a:p>
          <a:p>
            <a:pPr lvl="1"/>
            <a:r>
              <a:rPr lang="en-US" dirty="0"/>
              <a:t>Human play testing</a:t>
            </a:r>
          </a:p>
          <a:p>
            <a:pPr lvl="1"/>
            <a:r>
              <a:rPr lang="en-US" dirty="0"/>
              <a:t>Measuring experience of AI bots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292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Searching a Flappy Bird Design Space</a:t>
            </a:r>
            <a:br>
              <a:rPr lang="en-GB" dirty="0"/>
            </a:br>
            <a:r>
              <a:rPr lang="en-GB" dirty="0"/>
              <a:t>(work by Aaron Isaksen et al @ NYU)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09630"/>
            <a:ext cx="8229600" cy="171653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Interesting approach:</a:t>
            </a:r>
          </a:p>
          <a:p>
            <a:pPr lvl="1"/>
            <a:r>
              <a:rPr lang="en-GB" dirty="0"/>
              <a:t>Identify a number of numerical parameters</a:t>
            </a:r>
          </a:p>
          <a:p>
            <a:pPr lvl="1"/>
            <a:r>
              <a:rPr lang="en-GB" dirty="0"/>
              <a:t>Search for combinations of parameters that lead to playable games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591" y="1545825"/>
            <a:ext cx="6620254" cy="2764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09893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is a playable Flappy Bird game?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4859"/>
          </a:xfrm>
        </p:spPr>
        <p:txBody>
          <a:bodyPr/>
          <a:lstStyle/>
          <a:p>
            <a:r>
              <a:rPr lang="en-GB" dirty="0"/>
              <a:t>A simple but near optimal AI player is used with a small amount of random noise</a:t>
            </a:r>
          </a:p>
          <a:p>
            <a:pPr lvl="1"/>
            <a:r>
              <a:rPr lang="en-GB" dirty="0"/>
              <a:t>The noise is used to vary the “tap time” (i.e. the exact game tick that the screen tap event is sent)</a:t>
            </a:r>
          </a:p>
          <a:p>
            <a:r>
              <a:rPr lang="en-GB" dirty="0"/>
              <a:t>A playable game is defined as one where the percentage of “birds” achieving a minimum degree of progress is within a specified range</a:t>
            </a:r>
          </a:p>
        </p:txBody>
      </p:sp>
    </p:spTree>
    <p:extLst>
      <p:ext uri="{BB962C8B-B14F-4D97-AF65-F5344CB8AC3E}">
        <p14:creationId xmlns:p14="http://schemas.microsoft.com/office/powerpoint/2010/main" val="12135564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Searching the game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567" y="4327244"/>
            <a:ext cx="8229600" cy="2253018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After searching for playable games and clustering them</a:t>
            </a:r>
          </a:p>
          <a:p>
            <a:r>
              <a:rPr lang="en-GB" dirty="0"/>
              <a:t>Different clusters led to games with a significantly different feel, even though the rules were the same</a:t>
            </a:r>
          </a:p>
          <a:p>
            <a:r>
              <a:rPr lang="en-GB" dirty="0">
                <a:hlinkClick r:id="rId2"/>
              </a:rPr>
              <a:t>See link for more info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911" y="1312865"/>
            <a:ext cx="4529271" cy="2826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35809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Comments on </a:t>
            </a:r>
            <a:r>
              <a:rPr lang="en-GB" dirty="0" err="1"/>
              <a:t>Isaksen’s</a:t>
            </a:r>
            <a:r>
              <a:rPr lang="en-GB" dirty="0"/>
              <a:t>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Excellent example of doing interesting work with simple AI</a:t>
            </a:r>
          </a:p>
          <a:p>
            <a:r>
              <a:rPr lang="en-GB" dirty="0"/>
              <a:t>Uses games for which the development of an optimal or near-optimal AI is possible (perhaps even easy)</a:t>
            </a:r>
          </a:p>
          <a:p>
            <a:r>
              <a:rPr lang="en-GB" dirty="0"/>
              <a:t>Then adds noise to the actions of the AI bots to simulate weaker play and human error</a:t>
            </a:r>
          </a:p>
          <a:p>
            <a:pPr lvl="1"/>
            <a:r>
              <a:rPr lang="en-GB" dirty="0"/>
              <a:t>Noise can be added to vary the time </a:t>
            </a:r>
          </a:p>
          <a:p>
            <a:pPr lvl="1"/>
            <a:r>
              <a:rPr lang="en-GB" dirty="0"/>
              <a:t>Can define the standard deviation of the added noise</a:t>
            </a:r>
          </a:p>
          <a:p>
            <a:r>
              <a:rPr lang="en-GB" dirty="0"/>
              <a:t>Very cool!!!</a:t>
            </a:r>
          </a:p>
        </p:txBody>
      </p:sp>
    </p:spTree>
    <p:extLst>
      <p:ext uri="{BB962C8B-B14F-4D97-AF65-F5344CB8AC3E}">
        <p14:creationId xmlns:p14="http://schemas.microsoft.com/office/powerpoint/2010/main" val="32640998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Searchable Game Design Spaces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84518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1108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/>
              <a:t>Constructing a Searchable Game Design Space</a:t>
            </a:r>
            <a:br>
              <a:rPr lang="en-GB" dirty="0"/>
            </a:br>
            <a:br>
              <a:rPr lang="en-GB" dirty="0"/>
            </a:br>
            <a:r>
              <a:rPr lang="en-GB" dirty="0"/>
              <a:t>Approach: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Identify Characteristic Dimensions of a Game Genre </a:t>
            </a:r>
            <a:br>
              <a:rPr lang="en-GB" dirty="0"/>
            </a:br>
            <a:r>
              <a:rPr lang="en-GB" dirty="0"/>
              <a:t>e.g. 2-D Arcade Games</a:t>
            </a:r>
          </a:p>
        </p:txBody>
      </p:sp>
    </p:spTree>
    <p:extLst>
      <p:ext uri="{BB962C8B-B14F-4D97-AF65-F5344CB8AC3E}">
        <p14:creationId xmlns:p14="http://schemas.microsoft.com/office/powerpoint/2010/main" val="16604113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Approach: Identify Characteristic Dimensions of a Game Genre e.g. 2-D Arcade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02803"/>
          </a:xfrm>
        </p:spPr>
        <p:txBody>
          <a:bodyPr>
            <a:normAutofit/>
          </a:bodyPr>
          <a:lstStyle/>
          <a:p>
            <a:r>
              <a:rPr lang="en-GB" dirty="0"/>
              <a:t>Game rules</a:t>
            </a:r>
          </a:p>
          <a:p>
            <a:r>
              <a:rPr lang="en-GB" dirty="0"/>
              <a:t>Object types</a:t>
            </a:r>
          </a:p>
          <a:p>
            <a:r>
              <a:rPr lang="en-GB" dirty="0"/>
              <a:t>Vehicle physics</a:t>
            </a:r>
          </a:p>
          <a:p>
            <a:r>
              <a:rPr lang="en-GB" dirty="0"/>
              <a:t>Input controls</a:t>
            </a:r>
          </a:p>
          <a:p>
            <a:r>
              <a:rPr lang="en-GB" dirty="0"/>
              <a:t>Weapon systems</a:t>
            </a:r>
          </a:p>
          <a:p>
            <a:r>
              <a:rPr lang="en-GB" dirty="0"/>
              <a:t>Game views</a:t>
            </a:r>
          </a:p>
          <a:p>
            <a:r>
              <a:rPr lang="en-GB" dirty="0"/>
              <a:t>Level designs</a:t>
            </a:r>
          </a:p>
          <a:p>
            <a:r>
              <a:rPr lang="en-GB" dirty="0"/>
              <a:t>AI Behaviour</a:t>
            </a:r>
          </a:p>
        </p:txBody>
      </p:sp>
    </p:spTree>
    <p:extLst>
      <p:ext uri="{BB962C8B-B14F-4D97-AF65-F5344CB8AC3E}">
        <p14:creationId xmlns:p14="http://schemas.microsoft.com/office/powerpoint/2010/main" val="10611815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What happens when things collide?  (define in </a:t>
            </a:r>
            <a:r>
              <a:rPr lang="en-GB" b="1" dirty="0"/>
              <a:t>Collision Matrix</a:t>
            </a:r>
            <a:r>
              <a:rPr lang="en-GB" dirty="0"/>
              <a:t>)</a:t>
            </a:r>
          </a:p>
          <a:p>
            <a:r>
              <a:rPr lang="en-GB" dirty="0"/>
              <a:t>Reward structure (points, lives/health/ammo gained and lost)</a:t>
            </a:r>
          </a:p>
          <a:p>
            <a:r>
              <a:rPr lang="en-GB" dirty="0"/>
              <a:t>Game state transition structure (e.g. when is a level cleared?)</a:t>
            </a:r>
          </a:p>
          <a:p>
            <a:r>
              <a:rPr lang="en-GB" dirty="0"/>
              <a:t>These are fundamental to the nature of the game</a:t>
            </a:r>
          </a:p>
          <a:p>
            <a:pPr lvl="1"/>
            <a:r>
              <a:rPr lang="en-GB" dirty="0"/>
              <a:t>Small changes can radically alter the game</a:t>
            </a:r>
          </a:p>
          <a:p>
            <a:pPr lvl="1"/>
            <a:r>
              <a:rPr lang="en-GB" dirty="0"/>
              <a:t>For example, flipping the sign on a reward signal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8583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0833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from 2015: “Battle Asteroids”</a:t>
            </a:r>
            <a:br>
              <a:rPr lang="en-US" dirty="0"/>
            </a:br>
            <a:r>
              <a:rPr lang="en-US" sz="2200" dirty="0"/>
              <a:t>(Thanks to IGGI Student: Memo </a:t>
            </a:r>
            <a:r>
              <a:rPr lang="en-US" sz="2200" dirty="0" err="1"/>
              <a:t>Akten</a:t>
            </a:r>
            <a:r>
              <a:rPr lang="en-US" sz="2200" dirty="0"/>
              <a:t>, </a:t>
            </a:r>
            <a:br>
              <a:rPr lang="en-US" sz="2200" dirty="0"/>
            </a:br>
            <a:r>
              <a:rPr lang="en-US" sz="2200" dirty="0"/>
              <a:t>Daniel </a:t>
            </a:r>
            <a:r>
              <a:rPr lang="en-US" sz="2200" dirty="0" err="1"/>
              <a:t>Berio</a:t>
            </a:r>
            <a:r>
              <a:rPr lang="en-US" sz="2200" dirty="0"/>
              <a:t>, Piers Williams, Joseph Walton-Rivers)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3159"/>
            <a:ext cx="8229600" cy="65177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MCTS able to create reasonable agents for 2-player game</a:t>
            </a:r>
          </a:p>
          <a:p>
            <a:r>
              <a:rPr lang="en-US" dirty="0"/>
              <a:t>Sometimes with the silly assumptions about what the opponent will do!</a:t>
            </a:r>
          </a:p>
        </p:txBody>
      </p:sp>
      <p:pic>
        <p:nvPicPr>
          <p:cNvPr id="5" name="Picture 4" descr="Screen Shot 2015-07-13 at 22.22.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12" y="1484975"/>
            <a:ext cx="5210289" cy="400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2211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Things to:</a:t>
            </a:r>
          </a:p>
          <a:p>
            <a:pPr lvl="1"/>
            <a:r>
              <a:rPr lang="en-GB" dirty="0"/>
              <a:t>Shoot</a:t>
            </a:r>
          </a:p>
          <a:p>
            <a:pPr lvl="1"/>
            <a:r>
              <a:rPr lang="en-GB" dirty="0"/>
              <a:t>Collect</a:t>
            </a:r>
          </a:p>
          <a:p>
            <a:pPr lvl="2"/>
            <a:r>
              <a:rPr lang="en-GB" dirty="0"/>
              <a:t>For reward</a:t>
            </a:r>
          </a:p>
          <a:p>
            <a:pPr lvl="2"/>
            <a:r>
              <a:rPr lang="en-GB" dirty="0"/>
              <a:t>Or power up / </a:t>
            </a:r>
            <a:br>
              <a:rPr lang="en-GB" dirty="0"/>
            </a:br>
            <a:r>
              <a:rPr lang="en-GB" dirty="0"/>
              <a:t>health</a:t>
            </a:r>
          </a:p>
          <a:p>
            <a:pPr lvl="1"/>
            <a:r>
              <a:rPr lang="en-GB" dirty="0"/>
              <a:t>Jump on</a:t>
            </a:r>
          </a:p>
          <a:p>
            <a:pPr lvl="1"/>
            <a:r>
              <a:rPr lang="en-GB" dirty="0"/>
              <a:t>Protect</a:t>
            </a:r>
          </a:p>
          <a:p>
            <a:pPr lvl="1"/>
            <a:r>
              <a:rPr lang="en-GB" dirty="0"/>
              <a:t>Infect</a:t>
            </a:r>
          </a:p>
          <a:p>
            <a:pPr lvl="1"/>
            <a:r>
              <a:rPr lang="en-GB" dirty="0"/>
              <a:t>Bounce off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372" y="2166258"/>
            <a:ext cx="4731029" cy="320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42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Vehicle Physics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How do actions affect the movement of the vehicle (space ship)</a:t>
            </a:r>
          </a:p>
          <a:p>
            <a:r>
              <a:rPr lang="en-GB" dirty="0"/>
              <a:t>Left-right?</a:t>
            </a:r>
          </a:p>
          <a:p>
            <a:r>
              <a:rPr lang="en-GB" dirty="0"/>
              <a:t>Car-like?</a:t>
            </a:r>
          </a:p>
          <a:p>
            <a:r>
              <a:rPr lang="en-GB" dirty="0"/>
              <a:t>Asteroids-style space ship</a:t>
            </a:r>
          </a:p>
          <a:p>
            <a:pPr lvl="1"/>
            <a:r>
              <a:rPr lang="en-GB" dirty="0"/>
              <a:t>Thrust forward / reverse</a:t>
            </a:r>
          </a:p>
          <a:p>
            <a:pPr lvl="1"/>
            <a:r>
              <a:rPr lang="en-GB" dirty="0"/>
              <a:t>Thrust always on?  (this is an interesting twist)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367" y="326711"/>
            <a:ext cx="1031422" cy="10909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7325411">
            <a:off x="1585926" y="326711"/>
            <a:ext cx="1031422" cy="109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2480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Related to vehicle physics but distinct</a:t>
            </a:r>
          </a:p>
          <a:p>
            <a:r>
              <a:rPr lang="en-GB" dirty="0"/>
              <a:t>How is the ship / game controlled</a:t>
            </a:r>
          </a:p>
          <a:p>
            <a:r>
              <a:rPr lang="en-GB" dirty="0"/>
              <a:t>E.g. Classic arcade versus one tap or one touch (let’s say with one-touch the duration of touch counts too, as well as the timing of the touch)</a:t>
            </a:r>
          </a:p>
          <a:p>
            <a:r>
              <a:rPr lang="en-GB" dirty="0"/>
              <a:t>Can also vary the input mode completely</a:t>
            </a:r>
          </a:p>
          <a:p>
            <a:pPr lvl="1"/>
            <a:r>
              <a:rPr lang="en-GB" dirty="0"/>
              <a:t>E.g. Tap-based Pac-Man where each tap gives Pac-Man an aim-point</a:t>
            </a:r>
          </a:p>
        </p:txBody>
      </p:sp>
    </p:spTree>
    <p:extLst>
      <p:ext uri="{BB962C8B-B14F-4D97-AF65-F5344CB8AC3E}">
        <p14:creationId xmlns:p14="http://schemas.microsoft.com/office/powerpoint/2010/main" val="1495349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Weapon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Things to vary include:</a:t>
            </a:r>
          </a:p>
          <a:p>
            <a:pPr lvl="1"/>
            <a:r>
              <a:rPr lang="en-GB" dirty="0"/>
              <a:t>Firing rate (and cannon cool down)</a:t>
            </a:r>
          </a:p>
          <a:p>
            <a:pPr lvl="1"/>
            <a:r>
              <a:rPr lang="en-GB" dirty="0"/>
              <a:t>Missile velocity profile</a:t>
            </a:r>
          </a:p>
          <a:p>
            <a:pPr lvl="2"/>
            <a:r>
              <a:rPr lang="en-GB" dirty="0"/>
              <a:t>How fast does it travel</a:t>
            </a:r>
          </a:p>
          <a:p>
            <a:pPr lvl="2"/>
            <a:r>
              <a:rPr lang="en-GB" dirty="0"/>
              <a:t>And does it slow down (like a bullet) or speed up (like a rocket)</a:t>
            </a:r>
          </a:p>
          <a:p>
            <a:pPr lvl="1"/>
            <a:r>
              <a:rPr lang="en-GB" dirty="0"/>
              <a:t>Missile range</a:t>
            </a:r>
          </a:p>
          <a:p>
            <a:pPr lvl="1"/>
            <a:r>
              <a:rPr lang="en-GB" dirty="0"/>
              <a:t>Missile steer</a:t>
            </a:r>
          </a:p>
          <a:p>
            <a:pPr lvl="2"/>
            <a:r>
              <a:rPr lang="en-GB" dirty="0"/>
              <a:t>(make ship movement steer the missile – like </a:t>
            </a:r>
            <a:r>
              <a:rPr lang="en-GB" dirty="0" err="1"/>
              <a:t>Galaxians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45312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Fixed versus panning / scrolling / zooming viewport)</a:t>
            </a:r>
          </a:p>
          <a:p>
            <a:pPr lvl="1"/>
            <a:r>
              <a:rPr lang="en-GB" dirty="0"/>
              <a:t>2D versus 3D, fully versus partially observable</a:t>
            </a:r>
          </a:p>
          <a:p>
            <a:r>
              <a:rPr lang="en-GB" dirty="0"/>
              <a:t>Note that this can radically alter the nature and difficulty of a game</a:t>
            </a:r>
          </a:p>
          <a:p>
            <a:r>
              <a:rPr lang="en-GB" dirty="0"/>
              <a:t>In game theory terms may also be significant e.g.</a:t>
            </a:r>
          </a:p>
          <a:p>
            <a:pPr lvl="1"/>
            <a:r>
              <a:rPr lang="en-GB" dirty="0"/>
              <a:t>Transform a game of </a:t>
            </a:r>
            <a:r>
              <a:rPr lang="en-GB" b="1" dirty="0"/>
              <a:t>perfect information</a:t>
            </a:r>
            <a:r>
              <a:rPr lang="en-GB" dirty="0"/>
              <a:t> into a </a:t>
            </a:r>
            <a:r>
              <a:rPr lang="en-GB" b="1" dirty="0"/>
              <a:t>partially observable</a:t>
            </a:r>
            <a:r>
              <a:rPr lang="en-GB" dirty="0"/>
              <a:t> one (and an MDP into a POMDP)</a:t>
            </a:r>
          </a:p>
          <a:p>
            <a:r>
              <a:rPr lang="en-GB" b="1" dirty="0"/>
              <a:t>What about Lights-Out Space Battle</a:t>
            </a:r>
          </a:p>
          <a:p>
            <a:pPr lvl="1"/>
            <a:r>
              <a:rPr lang="en-GB" b="1" dirty="0"/>
              <a:t>Play without seeing anything – except the score!</a:t>
            </a:r>
          </a:p>
          <a:p>
            <a:pPr lvl="1"/>
            <a:r>
              <a:rPr lang="en-GB" b="1" dirty="0"/>
              <a:t>Actually an already studied game: </a:t>
            </a:r>
            <a:r>
              <a:rPr lang="en-GB" b="1" dirty="0" err="1"/>
              <a:t>Kriegspiel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400253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This obviously has a significant impact on the difficulty and interest of a game</a:t>
            </a:r>
          </a:p>
          <a:p>
            <a:r>
              <a:rPr lang="en-GB" dirty="0"/>
              <a:t>Ms Pac-Man is a classic example</a:t>
            </a:r>
          </a:p>
          <a:p>
            <a:r>
              <a:rPr lang="en-GB" dirty="0"/>
              <a:t>Where levels differ in maze layouts</a:t>
            </a:r>
          </a:p>
          <a:p>
            <a:r>
              <a:rPr lang="en-GB" dirty="0"/>
              <a:t>And also in the parameters (edible time, speed of Ms Pac-Man and speed of Ghosts)</a:t>
            </a:r>
          </a:p>
          <a:p>
            <a:r>
              <a:rPr lang="en-GB" dirty="0"/>
              <a:t>For Asteroids exercise focus on speed, size and movement (and possibly nature) of the Asteroids</a:t>
            </a:r>
          </a:p>
        </p:txBody>
      </p:sp>
    </p:spTree>
    <p:extLst>
      <p:ext uri="{BB962C8B-B14F-4D97-AF65-F5344CB8AC3E}">
        <p14:creationId xmlns:p14="http://schemas.microsoft.com/office/powerpoint/2010/main" val="21210735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Ms Pac-Man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99923"/>
            <a:ext cx="8229600" cy="532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434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Behaviour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28606" cy="4525963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This can be a  big and complex one</a:t>
            </a:r>
          </a:p>
          <a:p>
            <a:r>
              <a:rPr lang="en-GB" dirty="0"/>
              <a:t>But we’ll experiment with powerful AI on this course</a:t>
            </a:r>
          </a:p>
          <a:p>
            <a:r>
              <a:rPr lang="en-GB" dirty="0"/>
              <a:t>To help manage the complexity</a:t>
            </a:r>
          </a:p>
          <a:p>
            <a:r>
              <a:rPr lang="en-GB" dirty="0"/>
              <a:t>Good AI can make for a very engaging experience – for even a simple battle game</a:t>
            </a:r>
          </a:p>
          <a:p>
            <a:r>
              <a:rPr lang="en-GB" dirty="0"/>
              <a:t>E.g. Atari Tank Battle was brilliant – to play against a human opponent (in this case HI instead of AI)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834" y="1417638"/>
            <a:ext cx="3292125" cy="247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163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Space Battle Toolkit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328" y="1290371"/>
            <a:ext cx="6086475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40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and extract the </a:t>
            </a:r>
            <a:r>
              <a:rPr lang="en-US" dirty="0" err="1"/>
              <a:t>spaceBattleGame</a:t>
            </a:r>
            <a:r>
              <a:rPr lang="en-US" dirty="0"/>
              <a:t> source from </a:t>
            </a:r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pPr lvl="1"/>
            <a:r>
              <a:rPr lang="en-US" dirty="0">
                <a:hlinkClick r:id="rId2"/>
              </a:rPr>
              <a:t>https://github.com/ljialin/spaceBattleGame</a:t>
            </a:r>
            <a:r>
              <a:rPr lang="en-US" dirty="0"/>
              <a:t> </a:t>
            </a:r>
          </a:p>
          <a:p>
            <a:r>
              <a:rPr lang="en-US" dirty="0"/>
              <a:t>Then attempt the exercises on the following slides</a:t>
            </a:r>
          </a:p>
        </p:txBody>
      </p:sp>
    </p:spTree>
    <p:extLst>
      <p:ext uri="{BB962C8B-B14F-4D97-AF65-F5344CB8AC3E}">
        <p14:creationId xmlns:p14="http://schemas.microsoft.com/office/powerpoint/2010/main" val="3745716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Mashup: Flappy Asteroids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" y="1140233"/>
            <a:ext cx="8229600" cy="967241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Now have to pass through the pipes as well as surviving the Asteroid Shower!</a:t>
            </a:r>
          </a:p>
          <a:p>
            <a:r>
              <a:rPr lang="en-GB" dirty="0"/>
              <a:t>Very bad news for Rotate-n-Shoot!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560" y="2283233"/>
            <a:ext cx="5239854" cy="416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6511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Tuning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 some time studying the code, then attempt the following and observe the effects</a:t>
            </a:r>
          </a:p>
          <a:p>
            <a:pPr lvl="1"/>
            <a:r>
              <a:rPr lang="en-US" dirty="0"/>
              <a:t>Vary the Ship friction (</a:t>
            </a:r>
            <a:r>
              <a:rPr lang="en-US" dirty="0" err="1"/>
              <a:t>lossFactor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What happens if you set </a:t>
            </a:r>
            <a:r>
              <a:rPr lang="en-US" dirty="0" err="1"/>
              <a:t>lossFactor</a:t>
            </a:r>
            <a:r>
              <a:rPr lang="en-US" dirty="0"/>
              <a:t> slightly larger than 1.0?  (e.g. 1.01)</a:t>
            </a:r>
          </a:p>
          <a:p>
            <a:pPr lvl="1"/>
            <a:r>
              <a:rPr lang="en-US" dirty="0"/>
              <a:t>Experiment with having the ship’s thrust locked on or normal</a:t>
            </a:r>
          </a:p>
          <a:p>
            <a:pPr lvl="1"/>
            <a:r>
              <a:rPr lang="en-US" dirty="0"/>
              <a:t>Vary the missile firing (velocity, firing rate, range, …)</a:t>
            </a:r>
          </a:p>
        </p:txBody>
      </p:sp>
    </p:spTree>
    <p:extLst>
      <p:ext uri="{BB962C8B-B14F-4D97-AF65-F5344CB8AC3E}">
        <p14:creationId xmlns:p14="http://schemas.microsoft.com/office/powerpoint/2010/main" val="9382649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4980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Identify a number of features of a game of your choice that could be varied</a:t>
            </a:r>
          </a:p>
          <a:p>
            <a:r>
              <a:rPr lang="en-GB" dirty="0"/>
              <a:t>Imagine some possible reasonable values of these, and how they would affect the game play</a:t>
            </a:r>
          </a:p>
          <a:p>
            <a:r>
              <a:rPr lang="en-GB" dirty="0"/>
              <a:t>Write down the name, type and set of possible values to choose from</a:t>
            </a:r>
          </a:p>
          <a:p>
            <a:r>
              <a:rPr lang="en-GB" dirty="0"/>
              <a:t>You have now defined a game design search space</a:t>
            </a:r>
          </a:p>
          <a:p>
            <a:r>
              <a:rPr lang="en-GB" dirty="0"/>
              <a:t>Calculate the size of the search space</a:t>
            </a:r>
          </a:p>
          <a:p>
            <a:r>
              <a:rPr lang="en-GB" dirty="0"/>
              <a:t>Consider how you would evaluate points in the space</a:t>
            </a:r>
          </a:p>
        </p:txBody>
      </p:sp>
    </p:spTree>
    <p:extLst>
      <p:ext uri="{BB962C8B-B14F-4D97-AF65-F5344CB8AC3E}">
        <p14:creationId xmlns:p14="http://schemas.microsoft.com/office/powerpoint/2010/main" val="23743547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Deliverables of Group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bound Class (i.e. a class whose main purpose is to hold data items) defining the game space</a:t>
            </a:r>
          </a:p>
          <a:p>
            <a:r>
              <a:rPr lang="en-GB" dirty="0"/>
              <a:t>Each field can be used for a primitive type or an object type</a:t>
            </a:r>
          </a:p>
          <a:p>
            <a:pPr lvl="1"/>
            <a:r>
              <a:rPr lang="en-GB" dirty="0"/>
              <a:t>Use of object types can help to structure the design space</a:t>
            </a:r>
          </a:p>
          <a:p>
            <a:pPr lvl="1"/>
            <a:r>
              <a:rPr lang="en-GB" dirty="0"/>
              <a:t>For example, can separate out aspects of ship control from aspects of Asteroid design</a:t>
            </a:r>
          </a:p>
        </p:txBody>
      </p:sp>
    </p:spTree>
    <p:extLst>
      <p:ext uri="{BB962C8B-B14F-4D97-AF65-F5344CB8AC3E}">
        <p14:creationId xmlns:p14="http://schemas.microsoft.com/office/powerpoint/2010/main" val="40712005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Sample Search Space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574" y="1600200"/>
            <a:ext cx="5718852" cy="4525963"/>
          </a:xfrm>
        </p:spPr>
      </p:pic>
    </p:spTree>
    <p:extLst>
      <p:ext uri="{BB962C8B-B14F-4D97-AF65-F5344CB8AC3E}">
        <p14:creationId xmlns:p14="http://schemas.microsoft.com/office/powerpoint/2010/main" val="3798438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Two-Faced Asteroids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0471" y="1600200"/>
            <a:ext cx="4996329" cy="4525963"/>
          </a:xfrm>
        </p:spPr>
        <p:txBody>
          <a:bodyPr>
            <a:normAutofit/>
          </a:bodyPr>
          <a:lstStyle/>
          <a:p>
            <a:r>
              <a:rPr lang="en-US" dirty="0"/>
              <a:t>One side explodes the Asteroid as normal</a:t>
            </a:r>
          </a:p>
          <a:p>
            <a:r>
              <a:rPr lang="en-US" dirty="0"/>
              <a:t>The other causes the missile to bounce straight back</a:t>
            </a:r>
          </a:p>
          <a:p>
            <a:r>
              <a:rPr lang="en-US" dirty="0"/>
              <a:t>Also very bad news for Rotate-n-Shoot!!</a:t>
            </a:r>
          </a:p>
        </p:txBody>
      </p:sp>
      <p:sp>
        <p:nvSpPr>
          <p:cNvPr id="10" name="Freeform 9"/>
          <p:cNvSpPr/>
          <p:nvPr/>
        </p:nvSpPr>
        <p:spPr>
          <a:xfrm>
            <a:off x="1225177" y="2315882"/>
            <a:ext cx="1912470" cy="2032000"/>
          </a:xfrm>
          <a:custGeom>
            <a:avLst/>
            <a:gdLst>
              <a:gd name="connsiteX0" fmla="*/ 0 w 941294"/>
              <a:gd name="connsiteY0" fmla="*/ 239058 h 866588"/>
              <a:gd name="connsiteX1" fmla="*/ 657412 w 941294"/>
              <a:gd name="connsiteY1" fmla="*/ 0 h 866588"/>
              <a:gd name="connsiteX2" fmla="*/ 687294 w 941294"/>
              <a:gd name="connsiteY2" fmla="*/ 373529 h 866588"/>
              <a:gd name="connsiteX3" fmla="*/ 941294 w 941294"/>
              <a:gd name="connsiteY3" fmla="*/ 552823 h 866588"/>
              <a:gd name="connsiteX4" fmla="*/ 612588 w 941294"/>
              <a:gd name="connsiteY4" fmla="*/ 866588 h 866588"/>
              <a:gd name="connsiteX5" fmla="*/ 283883 w 941294"/>
              <a:gd name="connsiteY5" fmla="*/ 776941 h 866588"/>
              <a:gd name="connsiteX6" fmla="*/ 283883 w 941294"/>
              <a:gd name="connsiteY6" fmla="*/ 493058 h 866588"/>
              <a:gd name="connsiteX7" fmla="*/ 59765 w 941294"/>
              <a:gd name="connsiteY7" fmla="*/ 582705 h 866588"/>
              <a:gd name="connsiteX8" fmla="*/ 44824 w 941294"/>
              <a:gd name="connsiteY8" fmla="*/ 209176 h 86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41294" h="866588">
                <a:moveTo>
                  <a:pt x="0" y="239058"/>
                </a:moveTo>
                <a:lnTo>
                  <a:pt x="657412" y="0"/>
                </a:lnTo>
                <a:lnTo>
                  <a:pt x="687294" y="373529"/>
                </a:lnTo>
                <a:lnTo>
                  <a:pt x="941294" y="552823"/>
                </a:lnTo>
                <a:lnTo>
                  <a:pt x="612588" y="866588"/>
                </a:lnTo>
                <a:lnTo>
                  <a:pt x="283883" y="776941"/>
                </a:lnTo>
                <a:lnTo>
                  <a:pt x="283883" y="493058"/>
                </a:lnTo>
                <a:lnTo>
                  <a:pt x="59765" y="582705"/>
                </a:lnTo>
                <a:lnTo>
                  <a:pt x="44824" y="209176"/>
                </a:lnTo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39397" y="1751105"/>
            <a:ext cx="2033897" cy="2102071"/>
          </a:xfrm>
          <a:custGeom>
            <a:avLst/>
            <a:gdLst>
              <a:gd name="connsiteX0" fmla="*/ 0 w 1001059"/>
              <a:gd name="connsiteY0" fmla="*/ 896471 h 896471"/>
              <a:gd name="connsiteX1" fmla="*/ 1001059 w 1001059"/>
              <a:gd name="connsiteY1" fmla="*/ 537883 h 896471"/>
              <a:gd name="connsiteX2" fmla="*/ 642471 w 1001059"/>
              <a:gd name="connsiteY2" fmla="*/ 0 h 896471"/>
              <a:gd name="connsiteX3" fmla="*/ 478118 w 1001059"/>
              <a:gd name="connsiteY3" fmla="*/ 313765 h 896471"/>
              <a:gd name="connsiteX4" fmla="*/ 119529 w 1001059"/>
              <a:gd name="connsiteY4" fmla="*/ 313765 h 896471"/>
              <a:gd name="connsiteX5" fmla="*/ 0 w 1001059"/>
              <a:gd name="connsiteY5" fmla="*/ 896471 h 896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059" h="896471">
                <a:moveTo>
                  <a:pt x="0" y="896471"/>
                </a:moveTo>
                <a:lnTo>
                  <a:pt x="1001059" y="537883"/>
                </a:lnTo>
                <a:lnTo>
                  <a:pt x="642471" y="0"/>
                </a:lnTo>
                <a:lnTo>
                  <a:pt x="478118" y="313765"/>
                </a:lnTo>
                <a:lnTo>
                  <a:pt x="119529" y="313765"/>
                </a:lnTo>
                <a:lnTo>
                  <a:pt x="0" y="896471"/>
                </a:lnTo>
                <a:close/>
              </a:path>
            </a:pathLst>
          </a:cu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916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Game Design Spaces</a:t>
            </a:r>
          </a:p>
          <a:p>
            <a:pPr lvl="1"/>
            <a:r>
              <a:rPr lang="en-GB" dirty="0"/>
              <a:t>Design, Implementation and Testing</a:t>
            </a:r>
          </a:p>
          <a:p>
            <a:r>
              <a:rPr lang="en-GB" dirty="0"/>
              <a:t>Player Experience</a:t>
            </a:r>
          </a:p>
          <a:p>
            <a:pPr lvl="1"/>
            <a:r>
              <a:rPr lang="en-GB" dirty="0"/>
              <a:t>And how to measure it</a:t>
            </a:r>
          </a:p>
          <a:p>
            <a:r>
              <a:rPr lang="en-GB" dirty="0"/>
              <a:t>General Video Game AI and Video Game Description Language (VGDL)</a:t>
            </a:r>
          </a:p>
          <a:p>
            <a:r>
              <a:rPr lang="en-GB" dirty="0"/>
              <a:t>General and easily applied AI Agent Algorithms</a:t>
            </a:r>
          </a:p>
          <a:p>
            <a:r>
              <a:rPr lang="en-GB" dirty="0"/>
              <a:t>Mini AI Competitions</a:t>
            </a:r>
          </a:p>
          <a:p>
            <a:r>
              <a:rPr lang="en-GB" dirty="0"/>
              <a:t>Game Mashups</a:t>
            </a:r>
          </a:p>
        </p:txBody>
      </p:sp>
    </p:spTree>
    <p:extLst>
      <p:ext uri="{BB962C8B-B14F-4D97-AF65-F5344CB8AC3E}">
        <p14:creationId xmlns:p14="http://schemas.microsoft.com/office/powerpoint/2010/main" val="820798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An exciting topic in Game AI and in Computational Creativity</a:t>
            </a:r>
          </a:p>
          <a:p>
            <a:r>
              <a:rPr lang="en-GB" dirty="0"/>
              <a:t>Can an algorithm automatically design novel high quality games, or game levels?</a:t>
            </a:r>
          </a:p>
          <a:p>
            <a:r>
              <a:rPr lang="en-GB" dirty="0"/>
              <a:t>Or perhaps choose good parameters for an existing game?</a:t>
            </a:r>
          </a:p>
          <a:p>
            <a:r>
              <a:rPr lang="en-GB" dirty="0"/>
              <a:t>Work in this area has been around for a while</a:t>
            </a:r>
          </a:p>
          <a:p>
            <a:pPr lvl="1"/>
            <a:r>
              <a:rPr lang="en-GB" dirty="0"/>
              <a:t>But with better general purpose AI, is really starting to take off now!</a:t>
            </a:r>
          </a:p>
        </p:txBody>
      </p:sp>
    </p:spTree>
    <p:extLst>
      <p:ext uri="{BB962C8B-B14F-4D97-AF65-F5344CB8AC3E}">
        <p14:creationId xmlns:p14="http://schemas.microsoft.com/office/powerpoint/2010/main" val="2540105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Automated Game Design: </a:t>
            </a:r>
            <a:br>
              <a:rPr lang="en-GB" dirty="0"/>
            </a:br>
            <a:r>
              <a:rPr lang="en-GB" dirty="0"/>
              <a:t>Main Steps and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235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Main steps:</a:t>
            </a:r>
          </a:p>
          <a:p>
            <a:pPr lvl="1"/>
            <a:r>
              <a:rPr lang="en-GB" dirty="0"/>
              <a:t>Creating a search space for a set of games (or game levels)</a:t>
            </a:r>
          </a:p>
          <a:p>
            <a:pPr lvl="1"/>
            <a:r>
              <a:rPr lang="en-GB" dirty="0"/>
              <a:t>Creating operators to choose points in the space, and also variation operators to choose points in some neighbourhood (e.g. a </a:t>
            </a:r>
            <a:r>
              <a:rPr lang="en-GB" b="1" dirty="0"/>
              <a:t>Mutation</a:t>
            </a:r>
            <a:r>
              <a:rPr lang="en-GB" dirty="0"/>
              <a:t> operator)</a:t>
            </a:r>
          </a:p>
          <a:p>
            <a:pPr lvl="1"/>
            <a:r>
              <a:rPr lang="en-GB" b="1" dirty="0"/>
              <a:t>Evaluate points in the search space</a:t>
            </a:r>
          </a:p>
          <a:p>
            <a:r>
              <a:rPr lang="en-GB" b="1" dirty="0"/>
              <a:t>In general, the final step (evaluation) is the hardest!</a:t>
            </a:r>
          </a:p>
          <a:p>
            <a:pPr lvl="1"/>
            <a:r>
              <a:rPr lang="en-GB" dirty="0"/>
              <a:t>For a restricted set of games, we can write evaluation heuristics</a:t>
            </a:r>
          </a:p>
          <a:p>
            <a:pPr lvl="1"/>
            <a:r>
              <a:rPr lang="en-GB" dirty="0"/>
              <a:t>Or measure the experience of </a:t>
            </a:r>
            <a:r>
              <a:rPr lang="en-GB" b="1" dirty="0"/>
              <a:t>AI bots </a:t>
            </a:r>
            <a:r>
              <a:rPr lang="en-GB" dirty="0"/>
              <a:t>…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7940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8768</TotalTime>
  <Words>2208</Words>
  <Application>Microsoft Macintosh PowerPoint</Application>
  <PresentationFormat>On-screen Show (4:3)</PresentationFormat>
  <Paragraphs>283</Paragraphs>
  <Slides>53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7" baseType="lpstr">
      <vt:lpstr>Arial</vt:lpstr>
      <vt:lpstr>Calibri</vt:lpstr>
      <vt:lpstr>Courier New</vt:lpstr>
      <vt:lpstr>Office Theme</vt:lpstr>
      <vt:lpstr>CE810 / IGGI Game Design Part II AI Informed Game Design</vt:lpstr>
      <vt:lpstr>To Do</vt:lpstr>
      <vt:lpstr>AI Informed Game Design</vt:lpstr>
      <vt:lpstr>Example from 2015: “Battle Asteroids” (Thanks to IGGI Student: Memo Akten,  Daniel Berio, Piers Williams, Joseph Walton-Rivers)</vt:lpstr>
      <vt:lpstr>Game Mashup: Flappy Asteroids</vt:lpstr>
      <vt:lpstr>Two-Faced Asteroids</vt:lpstr>
      <vt:lpstr>Main Topics</vt:lpstr>
      <vt:lpstr>Automated Game Design</vt:lpstr>
      <vt:lpstr>Automated Game Design:  Main Steps and Challenges</vt:lpstr>
      <vt:lpstr>Using AI Bots for Play-Testing</vt:lpstr>
      <vt:lpstr>We’ll run it a bit like a  Dagstuhl Seminar – Interesting challenges solved in groups</vt:lpstr>
      <vt:lpstr>Can we find a sweet-spot search space between numerical parameter tuning and VGDL?</vt:lpstr>
      <vt:lpstr>VGDL Example with Level Design https://github.com/EssexUniversityMCTS/gvgai/wiki/VGDL-Language </vt:lpstr>
      <vt:lpstr>Deliverables / Assessments</vt:lpstr>
      <vt:lpstr>AI Agent Algorithms</vt:lpstr>
      <vt:lpstr>A Taste of Things to Come (MCTS)</vt:lpstr>
      <vt:lpstr>Simulation-based  versus Learning Based AI</vt:lpstr>
      <vt:lpstr>If 10,000 hours is the answer</vt:lpstr>
      <vt:lpstr>Applications of Adaptive Game AI</vt:lpstr>
      <vt:lpstr>Should good games have a large span of game agent rankings?</vt:lpstr>
      <vt:lpstr>Making your game amenable to  simulation-based AI: Implement  State interface (details may vary a bit – this shows the main idea; method names may change e.g. next is sometimes called advance or update)</vt:lpstr>
      <vt:lpstr>Evaluating Games using AI Bots</vt:lpstr>
      <vt:lpstr>One-Touch Casual Games</vt:lpstr>
      <vt:lpstr>Mr Jump</vt:lpstr>
      <vt:lpstr>Retry</vt:lpstr>
      <vt:lpstr>Plenty of “inspiration” out there…</vt:lpstr>
      <vt:lpstr>Breakout -&gt; Ballz</vt:lpstr>
      <vt:lpstr>Observation</vt:lpstr>
      <vt:lpstr>Ambitious Searchable Design Spaces</vt:lpstr>
      <vt:lpstr>Togelius and Schmidhuber</vt:lpstr>
      <vt:lpstr>The Devil is in the Detail</vt:lpstr>
      <vt:lpstr>Searching a Flappy Bird Design Space (work by Aaron Isaksen et al @ NYU)</vt:lpstr>
      <vt:lpstr>What is a playable Flappy Bird game?</vt:lpstr>
      <vt:lpstr>Searching the game space</vt:lpstr>
      <vt:lpstr>Comments on Isaksen’s Work</vt:lpstr>
      <vt:lpstr>Searchable Game Design Spaces</vt:lpstr>
      <vt:lpstr>Constructing a Searchable Game Design Space  Approach:   Identify Characteristic Dimensions of a Game Genre  e.g. 2-D Arcade Games</vt:lpstr>
      <vt:lpstr>Approach: Identify Characteristic Dimensions of a Game Genre e.g. 2-D Arcade Games</vt:lpstr>
      <vt:lpstr>Game Rules</vt:lpstr>
      <vt:lpstr>Object Types</vt:lpstr>
      <vt:lpstr>Vehicle Physics</vt:lpstr>
      <vt:lpstr>Input Controls</vt:lpstr>
      <vt:lpstr>Weapon Systems</vt:lpstr>
      <vt:lpstr>Game Views</vt:lpstr>
      <vt:lpstr>Level Design</vt:lpstr>
      <vt:lpstr>Ms Pac-Man Example</vt:lpstr>
      <vt:lpstr>AI Behaviour</vt:lpstr>
      <vt:lpstr>Space Battle Toolkit</vt:lpstr>
      <vt:lpstr>Lab Exercises</vt:lpstr>
      <vt:lpstr>Parameter Tuning</vt:lpstr>
      <vt:lpstr>Group Exercise</vt:lpstr>
      <vt:lpstr>Deliverables of Group Exercise</vt:lpstr>
      <vt:lpstr>Sample Search Space</vt:lpstr>
    </vt:vector>
  </TitlesOfParts>
  <Company>University of Essex</Company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IGGI Game Design Part II AI Informed Game Design</dc:title>
  <dc:creator>Simon Lucas</dc:creator>
  <cp:lastModifiedBy>Simon Lucas</cp:lastModifiedBy>
  <cp:revision>78</cp:revision>
  <dcterms:created xsi:type="dcterms:W3CDTF">2015-06-06T22:50:09Z</dcterms:created>
  <dcterms:modified xsi:type="dcterms:W3CDTF">2018-06-03T08:03:05Z</dcterms:modified>
</cp:coreProperties>
</file>

<file path=docProps/thumbnail.jpeg>
</file>